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32"/>
  </p:notesMasterIdLst>
  <p:sldIdLst>
    <p:sldId id="271" r:id="rId4"/>
    <p:sldId id="256" r:id="rId5"/>
    <p:sldId id="283" r:id="rId6"/>
    <p:sldId id="257" r:id="rId7"/>
    <p:sldId id="260" r:id="rId8"/>
    <p:sldId id="258" r:id="rId9"/>
    <p:sldId id="259" r:id="rId10"/>
    <p:sldId id="261" r:id="rId11"/>
    <p:sldId id="262" r:id="rId12"/>
    <p:sldId id="263" r:id="rId13"/>
    <p:sldId id="277" r:id="rId14"/>
    <p:sldId id="276" r:id="rId15"/>
    <p:sldId id="278" r:id="rId16"/>
    <p:sldId id="279" r:id="rId17"/>
    <p:sldId id="280" r:id="rId18"/>
    <p:sldId id="282" r:id="rId19"/>
    <p:sldId id="264" r:id="rId20"/>
    <p:sldId id="272" r:id="rId21"/>
    <p:sldId id="275" r:id="rId22"/>
    <p:sldId id="270" r:id="rId23"/>
    <p:sldId id="265" r:id="rId24"/>
    <p:sldId id="266" r:id="rId25"/>
    <p:sldId id="274" r:id="rId26"/>
    <p:sldId id="273" r:id="rId27"/>
    <p:sldId id="267" r:id="rId28"/>
    <p:sldId id="268" r:id="rId29"/>
    <p:sldId id="269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9303A-5918-45FD-8F2A-904CC9451527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63CA7-D4BB-4B23-A702-F40E5E9466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84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Звук запускается щелчком, после чего автоматически выходит название звона, а по его завершению выводится тема урока. </a:t>
            </a: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B34C24-EAD2-4BB1-A601-D655F7F70B3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F63CA7-D4BB-4B23-A702-F40E5E946630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2DEE0B-DFC8-451B-8AE3-10C1B793809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221352"/>
      </p:ext>
    </p:extLst>
  </p:cSld>
  <p:clrMapOvr>
    <a:masterClrMapping/>
  </p:clrMapOvr>
  <p:transition spd="med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473AB-0682-457F-B7BD-CC8EE4D6DCBA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581688"/>
      </p:ext>
    </p:extLst>
  </p:cSld>
  <p:clrMapOvr>
    <a:masterClrMapping/>
  </p:clrMapOvr>
  <p:transition spd="med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226E0B-8B44-4FEB-B949-98885E267D5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0464"/>
      </p:ext>
    </p:extLst>
  </p:cSld>
  <p:clrMapOvr>
    <a:masterClrMapping/>
  </p:clrMapOvr>
  <p:transition spd="med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CB7C4-A85B-4292-B1B2-433D1A12122E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05034"/>
      </p:ext>
    </p:extLst>
  </p:cSld>
  <p:clrMapOvr>
    <a:masterClrMapping/>
  </p:clrMapOvr>
  <p:transition spd="med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CD69C0-31ED-4046-A1CE-577A85F3B1BC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406531"/>
      </p:ext>
    </p:extLst>
  </p:cSld>
  <p:clrMapOvr>
    <a:masterClrMapping/>
  </p:clrMapOvr>
  <p:transition spd="med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7D0F9-C588-4F8C-BCAD-3C61FBFD090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60803"/>
      </p:ext>
    </p:extLst>
  </p:cSld>
  <p:clrMapOvr>
    <a:masterClrMapping/>
  </p:clrMapOvr>
  <p:transition spd="med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77E79D-0339-4A00-B258-75191C380D7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545174"/>
      </p:ext>
    </p:extLst>
  </p:cSld>
  <p:clrMapOvr>
    <a:masterClrMapping/>
  </p:clrMapOvr>
  <p:transition spd="med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1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A00C01-9458-4CC2-B1DC-8A476CC1902E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89462"/>
      </p:ext>
    </p:extLst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4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D641EA-EAD7-42D6-9B2A-C62B6E3494E4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313839"/>
      </p:ext>
    </p:extLst>
  </p:cSld>
  <p:clrMapOvr>
    <a:masterClrMapping/>
  </p:clrMapOvr>
  <p:transition spd="med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8FFA8-A358-46F9-B418-A2658F4304C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908635"/>
      </p:ext>
    </p:extLst>
  </p:cSld>
  <p:clrMapOvr>
    <a:masterClrMapping/>
  </p:clrMapOvr>
  <p:transition spd="med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40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1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9E35D-D20C-4688-8B30-38589505691E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75902"/>
      </p:ext>
    </p:extLst>
  </p:cSld>
  <p:clrMapOvr>
    <a:masterClrMapping/>
  </p:clrMapOvr>
  <p:transition spd="med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6" y="228601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6" y="1676401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2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2" y="3963989"/>
            <a:ext cx="4194175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5796B-79F0-4246-AD32-D8626C4B005E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12985"/>
      </p:ext>
    </p:extLst>
  </p:cSld>
  <p:clrMapOvr>
    <a:masterClrMapping/>
  </p:clrMapOvr>
  <p:transition spd="med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458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424EC-1B28-47CE-BF36-63452934C80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8782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CAC03-C2A7-4219-8989-CF75AB03F9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86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91C75-8E3D-4932-88D3-D956EAF5FFD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388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11A15-CA3E-4C34-A905-11B538A847E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534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2D676-A467-415E-8124-9A71485690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1489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8F713-C14F-4E3B-BD9F-F4947651E7B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89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D158D-5236-4AD4-BB08-57054E0D73D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5657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6AF0D-AF83-447D-B4C7-718999D3CA5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350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0561A-66DC-47FC-AD46-A8361D3150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6273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64107-BCD8-4436-916F-533EFEDF2E0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2259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0AFB-8DED-4296-BB81-929A6B01E5F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107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2" y="1055078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AB86F0-361F-4667-A027-EC3042A50A2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19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2355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3556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356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7FC447-ED5B-40D8-A7EE-6CCF3BE6B254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551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&#1057;%20&#1076;&#1080;&#1089;&#1082;&#1072;%20D\&#1056;&#1072;&#1073;&#1086;&#1095;&#1080;&#1081;%20&#1089;&#1090;&#1086;&#1083;\&#1050;&#1086;&#1083;&#1086;&#1082;&#1086;&#1083;&#1072;%20&#1056;&#1086;&#1089;&#1089;&#1080;&#1080;\&#1055;&#1088;&#1080;&#1083;&#1086;&#1078;&#1077;&#1085;&#1080;&#1077;\2%20&#1089;&#1083;&#1072;&#1081;&#1076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44.gif"/><Relationship Id="rId4" Type="http://schemas.openxmlformats.org/officeDocument/2006/relationships/notesSlide" Target="../notesSlides/notesSlid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commons.wikimedia.org/wiki/File:NikitaDemidovich.jpg?uselang=ru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http://commons.wikimedia.org/wiki/File:Nevjansk_statue_Peter_I_Nikita_Demidov.jpg?uselang=r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39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Школа\Рабочий стол\химия\колокольни\церковь рождества хрост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45" y="1401051"/>
            <a:ext cx="4824536" cy="385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Школа\Рабочий стол\химия\колокольни\церковь константина и елен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096" y="1404455"/>
            <a:ext cx="2870448" cy="387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1277" y="5589240"/>
            <a:ext cx="38635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Церковь 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Константина и Елены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14" y="5445224"/>
            <a:ext cx="51667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Церковь Рождества Христова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9483" y="260648"/>
            <a:ext cx="877650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Колокольни церквей Вологодчины</a:t>
            </a:r>
            <a:endParaRPr lang="ru-RU" sz="4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36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церкви\IMG_13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6632"/>
            <a:ext cx="3994167" cy="532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церкви\IMG_13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20688"/>
            <a:ext cx="4608519" cy="61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8064" y="5661248"/>
            <a:ext cx="3090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Суздаль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700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церкви\Ел.В\Бел. гора колокол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9568"/>
            <a:ext cx="541289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церкви\Ел.В\Белогорский монастырь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560" y="0"/>
            <a:ext cx="4763440" cy="340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церкви\Ел.В\Белая гора Колокол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277"/>
            <a:ext cx="2711354" cy="421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98888" y="3621122"/>
            <a:ext cx="470513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Белогорский 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монастырь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Пермский край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656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церкви\Ел.В\с. Орд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62" y="2539891"/>
            <a:ext cx="5757478" cy="431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церкви\Ел.В\Свято-Троицкий храм с. Ашап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637"/>
            <a:ext cx="5504161" cy="408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48823"/>
            <a:ext cx="23333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Орда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43960" y="4698945"/>
            <a:ext cx="2565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Ашап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927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церкви\Фото16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873" y="16108"/>
            <a:ext cx="5290772" cy="3967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 descr="E:\церкви\Фото12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406229" cy="3304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211960" y="4259957"/>
            <a:ext cx="53640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Храм в честь </a:t>
            </a:r>
          </a:p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Преображения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Господня </a:t>
            </a:r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п.Гайны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963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церкви\Фото16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8964488" cy="672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76596" y="5845398"/>
            <a:ext cx="93176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Рисунок Н.А. Черемных,2012г.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759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99288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Реквизиты:</a:t>
            </a:r>
          </a:p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Банк: </a:t>
            </a:r>
            <a:r>
              <a:rPr lang="ru-RU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Западно</a:t>
            </a:r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Уральский банк </a:t>
            </a:r>
          </a:p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ОАО «Сбербанк России</a:t>
            </a:r>
          </a:p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БИК: 045773603</a:t>
            </a:r>
          </a:p>
          <a:p>
            <a:pPr algn="ctr"/>
            <a:r>
              <a:rPr lang="ru-RU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Кор.счёт</a:t>
            </a:r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30101810900000000603</a:t>
            </a:r>
          </a:p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ИНН получателя: 8106001545</a:t>
            </a:r>
          </a:p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КПП получателя: 8106011001</a:t>
            </a:r>
          </a:p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Р/счёт: 40703810349140120015</a:t>
            </a:r>
            <a:endParaRPr lang="ru-RU" sz="4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57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Школа\Рабочий стол\химия\Новая папка\pic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84585"/>
            <a:ext cx="5418958" cy="501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805264"/>
            <a:ext cx="82500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b="1" dirty="0">
                <a:latin typeface="Times New Roman"/>
                <a:ea typeface="Calibri"/>
              </a:rPr>
              <a:t>1 – восковая модель; </a:t>
            </a:r>
            <a:r>
              <a:rPr lang="ru-RU" b="1" dirty="0" smtClean="0">
                <a:latin typeface="Times New Roman"/>
                <a:ea typeface="Calibri"/>
              </a:rPr>
              <a:t>2 </a:t>
            </a:r>
            <a:r>
              <a:rPr lang="ru-RU" b="1" dirty="0">
                <a:latin typeface="Times New Roman"/>
                <a:ea typeface="Calibri"/>
              </a:rPr>
              <a:t>– керамическая форма</a:t>
            </a:r>
            <a:r>
              <a:rPr lang="ru-RU" b="1" dirty="0" smtClean="0">
                <a:latin typeface="Times New Roman"/>
                <a:ea typeface="Calibri"/>
              </a:rPr>
              <a:t>; 3 </a:t>
            </a:r>
            <a:r>
              <a:rPr lang="ru-RU" b="1" dirty="0">
                <a:latin typeface="Times New Roman"/>
                <a:ea typeface="Calibri"/>
              </a:rPr>
              <a:t>– расплав бронзы; </a:t>
            </a:r>
            <a:endParaRPr lang="ru-RU" b="1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</a:rPr>
              <a:t> 4 </a:t>
            </a:r>
            <a:r>
              <a:rPr lang="ru-RU" b="1" dirty="0">
                <a:latin typeface="Times New Roman"/>
                <a:ea typeface="Calibri"/>
              </a:rPr>
              <a:t>– желоб для слива расплава; </a:t>
            </a:r>
            <a:r>
              <a:rPr lang="ru-RU" b="1" dirty="0" smtClean="0">
                <a:latin typeface="Times New Roman"/>
                <a:ea typeface="Calibri"/>
              </a:rPr>
              <a:t>5 </a:t>
            </a:r>
            <a:r>
              <a:rPr lang="ru-RU" b="1" dirty="0">
                <a:latin typeface="Times New Roman"/>
                <a:ea typeface="Calibri"/>
              </a:rPr>
              <a:t>– костровая яма для прогрева формы</a:t>
            </a:r>
            <a:r>
              <a:rPr lang="ru-RU" b="1" dirty="0" smtClean="0">
                <a:latin typeface="Times New Roman"/>
                <a:ea typeface="Calibri"/>
              </a:rPr>
              <a:t>;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</a:rPr>
              <a:t> </a:t>
            </a:r>
            <a:r>
              <a:rPr lang="ru-RU" b="1" dirty="0">
                <a:latin typeface="Times New Roman"/>
                <a:ea typeface="Calibri"/>
              </a:rPr>
              <a:t>6 – топка; </a:t>
            </a:r>
            <a:r>
              <a:rPr lang="ru-RU" b="1" dirty="0" smtClean="0">
                <a:latin typeface="Times New Roman"/>
                <a:ea typeface="Calibri"/>
              </a:rPr>
              <a:t>7 </a:t>
            </a:r>
            <a:r>
              <a:rPr lang="ru-RU" b="1" dirty="0">
                <a:latin typeface="Times New Roman"/>
                <a:ea typeface="Calibri"/>
              </a:rPr>
              <a:t>– зольник; 8 – </a:t>
            </a:r>
            <a:r>
              <a:rPr lang="ru-RU" b="1" dirty="0" smtClean="0">
                <a:latin typeface="Times New Roman"/>
                <a:ea typeface="Calibri"/>
              </a:rPr>
              <a:t>труба</a:t>
            </a:r>
            <a:r>
              <a:rPr lang="ru-RU" b="1" dirty="0">
                <a:latin typeface="Times New Roman"/>
                <a:ea typeface="Calibri"/>
              </a:rPr>
              <a:t>. </a:t>
            </a:r>
            <a:endParaRPr lang="ru-RU" b="1" dirty="0">
              <a:effectLst/>
              <a:latin typeface="Times New Roman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4111" y="225975"/>
            <a:ext cx="7893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Схема плавильной печи для производства колоколов </a:t>
            </a:r>
            <a:endParaRPr lang="ru-RU" sz="2400" dirty="0"/>
          </a:p>
        </p:txBody>
      </p:sp>
      <p:pic>
        <p:nvPicPr>
          <p:cNvPr id="5" name="Picture 2" descr="C:\Documents and Settings\Школа\Рабочий стол\химия\Новая папка\pic0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80" y="784584"/>
            <a:ext cx="5418958" cy="501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25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химия\Новая папка\pic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78" y="330476"/>
            <a:ext cx="613986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5237716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Модель колокола после отливки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(часть керамической формы разрушена).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30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0"/>
            <a:ext cx="9144000" cy="6858000"/>
          </a:xfrm>
          <a:prstGeom prst="rect">
            <a:avLst/>
          </a:prstGeom>
        </p:spPr>
      </p:pic>
      <p:pic>
        <p:nvPicPr>
          <p:cNvPr id="3" name="m_z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00" end="168237.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8043" y="5445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12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2 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2 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14313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6" descr="100_3034+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6" name="Рисунок 5" descr="podves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57157" y="267273"/>
            <a:ext cx="8501123" cy="6304975"/>
          </a:xfrm>
          <a:prstGeom prst="round2SameRect">
            <a:avLst/>
          </a:prstGeom>
          <a:gradFill flip="none" rotWithShape="1">
            <a:gsLst>
              <a:gs pos="12000">
                <a:srgbClr val="E6DCAC">
                  <a:alpha val="5000"/>
                </a:srgbClr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0" scaled="1"/>
            <a:tileRect/>
          </a:gradFill>
          <a:ln>
            <a:noFill/>
          </a:ln>
          <a:effectLst>
            <a:softEdge rad="635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57" y="47385"/>
            <a:ext cx="8643999" cy="787908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8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800" b="1" dirty="0" smtClean="0">
                <a:ln/>
                <a:solidFill>
                  <a:srgbClr val="FFFF00"/>
                </a:solidFill>
                <a:effectLst>
                  <a:outerShdw dir="5400000" sx="1000" sy="1000" algn="ctr" rotWithShape="0">
                    <a:srgbClr val="000000">
                      <a:alpha val="94000"/>
                    </a:srgbClr>
                  </a:outerShdw>
                </a:effectLst>
                <a:latin typeface="Arial" charset="0"/>
              </a:rPr>
              <a:t>Русь</a:t>
            </a:r>
            <a:endParaRPr lang="ru-RU" sz="88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800" b="1" dirty="0">
                <a:ln/>
                <a:solidFill>
                  <a:srgbClr val="FFFF00"/>
                </a:solidFill>
                <a:effectLst>
                  <a:outerShdw dir="5400000" sx="1000" sy="1000" algn="ctr" rotWithShape="0">
                    <a:srgbClr val="000000">
                      <a:alpha val="94000"/>
                    </a:srgbClr>
                  </a:outerShdw>
                </a:effectLst>
                <a:latin typeface="Arial" charset="0"/>
              </a:rPr>
              <a:t>к</a:t>
            </a:r>
            <a:r>
              <a:rPr lang="ru-RU" sz="8800" b="1" dirty="0" smtClean="0">
                <a:ln/>
                <a:solidFill>
                  <a:srgbClr val="FFFF00"/>
                </a:solidFill>
                <a:effectLst>
                  <a:outerShdw dir="5400000" sx="1000" sy="1000" algn="ctr" rotWithShape="0">
                    <a:srgbClr val="000000">
                      <a:alpha val="94000"/>
                    </a:srgbClr>
                  </a:outerShdw>
                </a:effectLst>
                <a:latin typeface="Arial" charset="0"/>
              </a:rPr>
              <a:t>олокольная</a:t>
            </a:r>
            <a:endParaRPr lang="ru-RU" sz="88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800" b="1" dirty="0">
              <a:ln/>
              <a:solidFill>
                <a:srgbClr val="FFFF00"/>
              </a:solidFill>
              <a:effectLst>
                <a:outerShdw dir="5400000" sx="1000" sy="1000" algn="ctr" rotWithShape="0">
                  <a:srgbClr val="000000">
                    <a:alpha val="94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35693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Школа\Рабочий стол\химия\Новая папка\469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9224"/>
            <a:ext cx="3746190" cy="499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Documents and Settings\Школа\Рабочий стол\химия\колокольни\1219balt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2696"/>
            <a:ext cx="4322095" cy="31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607" y="5589240"/>
            <a:ext cx="388920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Звонница Сретенской 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церкви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365104"/>
            <a:ext cx="43973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Самый большой колокол 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в России. Сергиев Посад</a:t>
            </a:r>
          </a:p>
        </p:txBody>
      </p:sp>
      <p:pic>
        <p:nvPicPr>
          <p:cNvPr id="2" name="12_Prazdnichnyj_zvon_Pskov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20272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8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9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Школа\Рабочий стол\химия\Новая папка\зосим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2520280" cy="333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645024"/>
            <a:ext cx="34307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Каменный колокол </a:t>
            </a:r>
          </a:p>
          <a:p>
            <a:r>
              <a:rPr lang="ru-RU" sz="2800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пртп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. Зосимы. </a:t>
            </a:r>
            <a:r>
              <a:rPr lang="en-US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XV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в.</a:t>
            </a:r>
            <a:endParaRPr lang="ru-RU" dirty="0"/>
          </a:p>
        </p:txBody>
      </p:sp>
      <p:pic>
        <p:nvPicPr>
          <p:cNvPr id="7171" name="Picture 3" descr="C:\Documents and Settings\Школа\Рабочий стол\химия\Новая папка\федько пушечни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2975024" cy="396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55976" y="4365104"/>
            <a:ext cx="470353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Колокол. 1488 г.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Мастер Федько </a:t>
            </a:r>
            <a:r>
              <a:rPr lang="ru-RU" sz="2800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Пушечник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9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Школа\Рабочий стол\химия\Новая папка\kolokola_23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260648"/>
            <a:ext cx="3933825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Documents and Settings\Школа\Рабочий стол\химия\Новая папка\набатны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439" y="260648"/>
            <a:ext cx="4143375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67465" y="5499398"/>
            <a:ext cx="459132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Колокол Набатный. 1714 г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Мастер Иван  </a:t>
            </a:r>
            <a:r>
              <a:rPr lang="ru-RU" sz="2800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Моторин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. 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57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7951"/>
            <a:ext cx="4536504" cy="60486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6156623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Надписи и рельефные изображения на колоколе.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21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758288" cy="63367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92080" y="1052736"/>
            <a:ext cx="35283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Колокол 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Реут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.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Мастер Андрей Чохов. Отлит в 1622 году.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Высота с ушами – 2м. 90см., диаметр – 2м. 85см.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Вес по разным оценкам от 1200 до 1040 пудов.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360" y="404664"/>
            <a:ext cx="8721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Состав колокольной бронзы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986" y="1916832"/>
            <a:ext cx="818204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Медь: 77 – 80%</a:t>
            </a:r>
          </a:p>
          <a:p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Олово: 20 – 23%</a:t>
            </a:r>
          </a:p>
          <a:p>
            <a:endParaRPr lang="ru-RU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Примеси: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(свинец, железо, никель и др.)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 1%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546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1" y="1268760"/>
            <a:ext cx="4143404" cy="4755148"/>
          </a:xfrm>
          <a:prstGeom prst="rect">
            <a:avLst/>
          </a:prstGeom>
          <a:solidFill>
            <a:srgbClr val="FFFFFF"/>
          </a:solidFill>
          <a:ln>
            <a:solidFill>
              <a:srgbClr val="E7DEC9">
                <a:lumMod val="25000"/>
              </a:srgbClr>
            </a:solidFill>
          </a:ln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ЦАРЬ – КОЛОКОЛ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0" cap="none" spc="0" normalizeH="0" baseline="0" noProof="0" dirty="0">
              <a:ln w="50800"/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Вес – 200 т.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Высота – 6,24 м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Диаметр – 6,60 м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0" cap="none" spc="0" normalizeH="0" baseline="0" noProof="0" dirty="0">
              <a:ln w="50800"/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1654 г. – отлит по приказу царя Алексея Михайловича. Весил он тогда 130 т. Был действующим колоколом 50 лет, но в 1704 г. был повреждён пожаром.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dirty="0">
              <a:ln w="50800"/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1733 г. – перелит русскими мастерами Иваном и Михаилом </a:t>
            </a:r>
            <a:r>
              <a:rPr kumimoji="0" lang="ru-RU" sz="1700" b="0" i="0" u="none" strike="noStrike" kern="0" cap="none" spc="0" normalizeH="0" baseline="0" noProof="0" dirty="0" err="1" smtClean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Моториными</a:t>
            </a:r>
            <a:r>
              <a:rPr kumimoji="0" lang="ru-RU" sz="1700" b="0" i="0" u="none" strike="noStrike" kern="0" cap="none" spc="0" normalizeH="0" baseline="0" noProof="0" dirty="0" smtClean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ru-RU" sz="1700" b="0" i="0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с добавлением материала по приказу </a:t>
            </a:r>
            <a:r>
              <a:rPr kumimoji="0" lang="ru-RU" sz="1700" b="0" i="0" u="none" strike="noStrike" kern="0" cap="none" spc="0" normalizeH="0" baseline="0" noProof="0" dirty="0" err="1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импер</a:t>
            </a:r>
            <a:r>
              <a:rPr kumimoji="0" lang="ru-RU" sz="1700" b="0" i="0" u="none" strike="noStrike" kern="0" cap="none" spc="0" normalizeH="0" baseline="0" noProof="0" dirty="0" smtClean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.  Анны  </a:t>
            </a:r>
            <a:r>
              <a:rPr kumimoji="0" lang="ru-RU" sz="1700" b="0" i="0" u="none" strike="noStrike" kern="0" cap="none" spc="0" normalizeH="0" baseline="0" noProof="0" dirty="0" err="1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Иоановны</a:t>
            </a:r>
            <a:r>
              <a:rPr kumimoji="0" lang="ru-RU" sz="1700" b="0" i="0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, но новый пожар в Кремле накалил </a:t>
            </a:r>
            <a:r>
              <a:rPr kumimoji="0" lang="ru-RU" sz="1700" b="0" i="0" u="none" strike="noStrike" kern="0" cap="none" spc="0" normalizeH="0" baseline="0" noProof="0" dirty="0" smtClean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колокол </a:t>
            </a:r>
            <a:r>
              <a:rPr kumimoji="0" lang="ru-RU" sz="1700" b="0" i="0" u="none" strike="noStrike" kern="0" cap="none" spc="0" normalizeH="0" baseline="0" noProof="0" dirty="0">
                <a:ln w="50800"/>
                <a:solidFill>
                  <a:sysClr val="windowText" lastClr="000000"/>
                </a:solidFill>
                <a:effectLst/>
                <a:uLnTx/>
                <a:uFillTx/>
              </a:rPr>
              <a:t>и тот лопнул, образовав осколок. Теперь Царь - колокол находится в Москве около колокольни Ивана Великого.</a:t>
            </a:r>
          </a:p>
        </p:txBody>
      </p:sp>
      <p:pic>
        <p:nvPicPr>
          <p:cNvPr id="3" name="Рисунок 2" descr="Alexis_I_of_Russi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412776"/>
            <a:ext cx="939800" cy="1143000"/>
          </a:xfrm>
          <a:prstGeom prst="rect">
            <a:avLst/>
          </a:prstGeom>
          <a:ln>
            <a:solidFill>
              <a:srgbClr val="E7DEC9">
                <a:lumMod val="25000"/>
              </a:srgbClr>
            </a:solidFill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47108"/>
            <a:ext cx="3657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035" y="188640"/>
            <a:ext cx="8143932" cy="830997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317500"/>
          </a:effectLst>
        </p:spPr>
        <p:txBody>
          <a:bodyPr>
            <a:spAutoFit/>
            <a:scene3d>
              <a:camera prst="orthographicFront"/>
              <a:lightRig rig="morning" dir="t"/>
            </a:scene3d>
            <a:sp3d extrusionH="31750" contourW="6350" prstMaterial="dkEdge">
              <a:bevelT w="38100" h="38100" prst="angle"/>
              <a:bevelB w="38100" h="38100" prst="angle"/>
              <a:extrusionClr>
                <a:schemeClr val="bg1">
                  <a:lumMod val="65000"/>
                </a:schemeClr>
              </a:extrusionClr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История одного колокола</a:t>
            </a:r>
          </a:p>
        </p:txBody>
      </p:sp>
    </p:spTree>
    <p:extLst>
      <p:ext uri="{BB962C8B-B14F-4D97-AF65-F5344CB8AC3E}">
        <p14:creationId xmlns:p14="http://schemas.microsoft.com/office/powerpoint/2010/main" val="7009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136904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спали, видно, звонари!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Над Русью колокольный звон катился,</a:t>
            </a:r>
          </a:p>
          <a:p>
            <a:pPr algn="ctr"/>
            <a:r>
              <a:rPr lang="ru-RU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Сон мертвых охранял с зари и до зари,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живые души благодатью лился.</a:t>
            </a:r>
          </a:p>
          <a:p>
            <a:pPr algn="ctr"/>
            <a:r>
              <a:rPr lang="ru-RU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Глас Божий, глас народа, вещий глас – 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Так на Руси колокола тысячелетье звали.</a:t>
            </a:r>
          </a:p>
          <a:p>
            <a:pPr algn="ctr"/>
            <a:r>
              <a:rPr lang="ru-RU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Они звонили в праздник и в недобрый час,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дела важного без них не начинали.</a:t>
            </a:r>
          </a:p>
        </p:txBody>
      </p:sp>
      <p:pic>
        <p:nvPicPr>
          <p:cNvPr id="1027" name="Picture 3" descr="C:\Documents and Settings\Школа\Рабочий стол\химия\Новая папка\christmas-bell4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92" y="4797152"/>
            <a:ext cx="1728192" cy="162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2_Prazdnichnyj_zvon_Pskovo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362.052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52120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49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867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620" y="260648"/>
            <a:ext cx="73350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Домашнее 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задание: §28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61" y="1412776"/>
            <a:ext cx="8628799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43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ikitaDemidovich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0" y="195302"/>
            <a:ext cx="3564215" cy="474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upload.wikimedia.org/wikipedia/commons/thumb/c/c8/Nevjansk_statue_Peter_I_Nikita_Demidov.jpg/250px-Nevjansk_statue_Peter_I_Nikita_Demidov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83289"/>
            <a:ext cx="3533378" cy="52175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927748" y="342899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3785" y="5229200"/>
            <a:ext cx="34921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Никита </a:t>
            </a:r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Демидов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1656-1725</a:t>
            </a:r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2991" y="182960"/>
            <a:ext cx="58424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Памятник Никите Демидову </a:t>
            </a:r>
            <a:endParaRPr lang="ru-RU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36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Петру </a:t>
            </a:r>
            <a:r>
              <a:rPr lang="en-US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</a:t>
            </a:r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</a:t>
            </a:r>
            <a:r>
              <a:rPr lang="ru-RU" sz="36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Невьянске.</a:t>
            </a:r>
          </a:p>
        </p:txBody>
      </p:sp>
    </p:spTree>
    <p:extLst>
      <p:ext uri="{BB962C8B-B14F-4D97-AF65-F5344CB8AC3E}">
        <p14:creationId xmlns:p14="http://schemas.microsoft.com/office/powerpoint/2010/main" val="141094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Школа\Рабочий стол\химия\0005-005-Latun-eto-dvojnoj-ili-mnogokomponentnyj-splav-na-osnove-medi-g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99"/>
          <a:stretch/>
        </p:blipFill>
        <p:spPr bwMode="auto">
          <a:xfrm>
            <a:off x="1082334" y="3645024"/>
            <a:ext cx="6858000" cy="257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15370" y="332656"/>
            <a:ext cx="6083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Сплавы – меди (Си)</a:t>
            </a:r>
            <a:endParaRPr lang="ru-RU" sz="5400" b="1" i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81369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36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Латунь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это двойной или </a:t>
            </a:r>
            <a:r>
              <a:rPr lang="ru-RU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2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ногокомпонентный </a:t>
            </a:r>
            <a:r>
              <a:rPr lang="ru-RU" sz="2400" b="1" u="sng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сплав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основе </a:t>
            </a:r>
            <a:r>
              <a:rPr lang="ru-RU" sz="2400" b="1" u="sng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меди,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где основным легирующим </a:t>
            </a:r>
            <a:r>
              <a:rPr lang="ru-RU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элементом является цинк иногда с добавлением  </a:t>
            </a:r>
            <a:r>
              <a:rPr lang="ru-RU" sz="2400" b="1" i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олова, никеля, свинца, марганца, железа  </a:t>
            </a:r>
            <a:r>
              <a:rPr lang="ru-RU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других элементов</a:t>
            </a:r>
            <a:endParaRPr lang="ru-RU" sz="2400" b="1" cap="none" spc="0" dirty="0">
              <a:ln w="12700">
                <a:solidFill>
                  <a:sysClr val="windowText" lastClr="00000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940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60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6648"/>
            <a:ext cx="3275856" cy="436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049046" cy="3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0136" y="399591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Колосс Родосский  32 м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26376" y="4720688"/>
            <a:ext cx="4572000" cy="190205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  <a:defRPr/>
            </a:pP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Бронзовая статуэтка. Священная кошка 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–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  <a:defRPr/>
            </a:pPr>
            <a:r>
              <a:rPr lang="ru-RU" sz="2800" kern="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Бастет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(Египет VIII в. до н. э.)</a:t>
            </a:r>
          </a:p>
        </p:txBody>
      </p:sp>
    </p:spTree>
    <p:extLst>
      <p:ext uri="{BB962C8B-B14F-4D97-AF65-F5344CB8AC3E}">
        <p14:creationId xmlns:p14="http://schemas.microsoft.com/office/powerpoint/2010/main" val="147868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Школа\Рабочий стол\химия\450px-Corinthian_helmet_BM_283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67" b="98167" l="4667" r="96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790155" cy="372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Школа\Рабочий стол\химия\479px-Begbie_statu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4562475" cy="57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8198" y="3918878"/>
            <a:ext cx="1252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Шлем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1019" y="6165304"/>
            <a:ext cx="3828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Бронзовая 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статуэтка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36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79" y="441918"/>
            <a:ext cx="7072911" cy="471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5445224"/>
            <a:ext cx="421621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Царь – пушка. 1586 год.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Мастер Андрей Чохов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894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Школа\Рабочий стол\химия\колокольни\успенский собор ростов велик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082" y="954107"/>
            <a:ext cx="5238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Школа\Рабочий стол\химия\колокольни\церковь василия великого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4482175" cy="336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66" y="6021288"/>
            <a:ext cx="47756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Церковь Василия Великого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34082" y="0"/>
            <a:ext cx="497443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Звонница Успенского собора</a:t>
            </a:r>
          </a:p>
          <a:p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В Ростове Великом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11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516</Words>
  <Application>Microsoft Office PowerPoint</Application>
  <PresentationFormat>Экран (4:3)</PresentationFormat>
  <Paragraphs>104</Paragraphs>
  <Slides>28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Тема Office</vt:lpstr>
      <vt:lpstr>Солнцестояние</vt:lpstr>
      <vt:lpstr>Разрез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Старица</cp:lastModifiedBy>
  <cp:revision>38</cp:revision>
  <dcterms:modified xsi:type="dcterms:W3CDTF">2013-01-30T09:46:32Z</dcterms:modified>
</cp:coreProperties>
</file>